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70" r:id="rId14"/>
    <p:sldId id="271" r:id="rId15"/>
    <p:sldId id="272" r:id="rId16"/>
    <p:sldId id="273"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2398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s/slide13.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cd62afa44f3c4c5a7a2#tid=6705f70796cf5f00099289d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2350008"/>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803904"/>
            <a:ext cx="768096" cy="768096"/>
          </a:xfrm>
          <a:prstGeom prst="rect">
            <a:avLst/>
          </a:prstGeom>
        </p:spPr>
      </p:pic>
      <p:sp>
        <p:nvSpPr>
          <p:cNvPr id="6" name="MasterShapeName"/>
          <p:cNvSpPr/>
          <p:nvPr/>
        </p:nvSpPr>
        <p:spPr>
          <a:xfrm>
            <a:off x="5504688" y="235000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7" name="MasterShapeName"/>
          <p:cNvSpPr/>
          <p:nvPr/>
        </p:nvSpPr>
        <p:spPr>
          <a:xfrm>
            <a:off x="5504688" y="38039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8" name="MasterShapeName?linknodeid=a8dbd1a75&amp;color=RGB(0,96,96)">
            <a:hlinkClick r:id="rId6" action="ppaction://hlinksldjump"/>
          </p:cNvPr>
          <p:cNvSpPr/>
          <p:nvPr/>
        </p:nvSpPr>
        <p:spPr>
          <a:xfrm>
            <a:off x="6803136" y="2523744"/>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基础巩固</a:t>
            </a:r>
            <a:endParaRPr lang="en-US" sz="2400" dirty="0"/>
          </a:p>
        </p:txBody>
      </p:sp>
      <p:sp>
        <p:nvSpPr>
          <p:cNvPr id="9" name="MasterShapeName?linknodeid=012f626b3&amp;color=RGB(0,96,96)">
            <a:hlinkClick r:id="rId7" action="ppaction://hlinksldjump"/>
          </p:cNvPr>
          <p:cNvSpPr/>
          <p:nvPr/>
        </p:nvSpPr>
        <p:spPr>
          <a:xfrm>
            <a:off x="6803136" y="3959352"/>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语篇提升-阅读理解</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础巩固">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基础巩固</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语篇提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语篇提升-阅读理解</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M_5_BD.61_1#73d5f866b?sp=1&amp;pid=aff1aff5a&amp;color=0,55,96&amp;vtp=1&amp;bt=1&amp;bbb=1&amp;hb=1"/>
          <p:cNvSpPr/>
          <p:nvPr/>
        </p:nvSpPr>
        <p:spPr>
          <a:xfrm>
            <a:off x="502920" y="1508760"/>
            <a:ext cx="10570464" cy="11639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majority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attempts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either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failure,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scientific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indicate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risk-taking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enjoy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climbing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because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expect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benefit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result.</a:t>
            </a:r>
            <a:endParaRPr lang="en-US" altLang="zh-CN" dirty="0"/>
          </a:p>
        </p:txBody>
      </p:sp>
      <p:sp>
        <p:nvSpPr>
          <p:cNvPr id="3" name="QM_5_BD.61_2#73d5f866b?sp=1&amp;pid=aff1aff5a&amp;color=0,55,96&amp;vtp=1&amp;bbb=1&amp;hb=1"/>
          <p:cNvSpPr/>
          <p:nvPr/>
        </p:nvSpPr>
        <p:spPr>
          <a:xfrm>
            <a:off x="502920" y="2711196"/>
            <a:ext cx="10570464" cy="76054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climbing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Qomolangma</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4" name="QM_5_AN.62_1#73d5f866b.blank?pid=aff1aff5a&amp;color=0,55,96&amp;vpa=40&amp;vtp=1&amp;bbb=1"/>
          <p:cNvSpPr/>
          <p:nvPr/>
        </p:nvSpPr>
        <p:spPr>
          <a:xfrm>
            <a:off x="4175982" y="1463865"/>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resulting</a:t>
            </a:r>
            <a:endParaRPr lang="en-US" altLang="zh-CN" dirty="0"/>
          </a:p>
        </p:txBody>
      </p:sp>
      <p:sp>
        <p:nvSpPr>
          <p:cNvPr id="5" name="QM_5_AN.63_1#73d5f866b.blank?pid=aff1aff5a&amp;color=0,55,96&amp;vpa=41&amp;vtp=1&amp;bbb=1"/>
          <p:cNvSpPr/>
          <p:nvPr/>
        </p:nvSpPr>
        <p:spPr>
          <a:xfrm>
            <a:off x="2696051" y="2666301"/>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totally</a:t>
            </a:r>
            <a:endParaRPr lang="en-US" altLang="zh-CN" dirty="0"/>
          </a:p>
        </p:txBody>
      </p:sp>
      <p:sp>
        <p:nvSpPr>
          <p:cNvPr id="6" name="QB_6_BD.64_1#3b4a3d90f?pid=73d5f866b&amp;color=0,55,96&amp;vtp=1&amp;bbb=1"/>
          <p:cNvSpPr/>
          <p:nvPr/>
        </p:nvSpPr>
        <p:spPr>
          <a:xfrm>
            <a:off x="502920" y="352177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______</a:t>
            </a:r>
            <a:endParaRPr lang="en-US" altLang="zh-CN" sz="1800" dirty="0"/>
          </a:p>
        </p:txBody>
      </p:sp>
      <p:sp>
        <p:nvSpPr>
          <p:cNvPr id="7" name="QB_6_AN.65_1#3b4a3d90f.blank?pid=73d5f866b&amp;color=0,55,96&amp;vpa=42&amp;vtp=1&amp;bbb=1"/>
          <p:cNvSpPr/>
          <p:nvPr/>
        </p:nvSpPr>
        <p:spPr>
          <a:xfrm>
            <a:off x="692626" y="3478529"/>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risks</a:t>
            </a:r>
            <a:endParaRPr lang="en-US" altLang="zh-CN" dirty="0"/>
          </a:p>
        </p:txBody>
      </p:sp>
      <p:sp>
        <p:nvSpPr>
          <p:cNvPr id="8" name="QB_6_AS.66_1#3b4a3d90f?pid=73d5f866b&amp;color=0,55,96&amp;vtp=1&amp;bbb=1"/>
          <p:cNvSpPr/>
          <p:nvPr/>
        </p:nvSpPr>
        <p:spPr>
          <a:xfrm>
            <a:off x="502920" y="3923029"/>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risk为可数名词，且设空处前无限定词修饰，应用复数形式。</a:t>
            </a:r>
            <a:endParaRPr lang="en-US" altLang="zh-CN" sz="1800" dirty="0"/>
          </a:p>
        </p:txBody>
      </p:sp>
      <p:sp>
        <p:nvSpPr>
          <p:cNvPr id="9" name="QB_6_BD.67_1#b79c5b8f7?pid=73d5f866b&amp;color=0,55,96&amp;vtp=1&amp;bbb=1"/>
          <p:cNvSpPr/>
          <p:nvPr/>
        </p:nvSpPr>
        <p:spPr>
          <a:xfrm>
            <a:off x="502920" y="4324285"/>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10" name="QB_6_AN.68_1#b79c5b8f7.blank?pid=73d5f866b&amp;color=0,55,96&amp;vpa=43&amp;vtp=1&amp;bbb=1"/>
          <p:cNvSpPr/>
          <p:nvPr/>
        </p:nvSpPr>
        <p:spPr>
          <a:xfrm>
            <a:off x="679926" y="4268341"/>
            <a:ext cx="9667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enjoy</a:t>
            </a:r>
            <a:endParaRPr lang="en-US" altLang="zh-CN" dirty="0"/>
          </a:p>
        </p:txBody>
      </p:sp>
      <p:sp>
        <p:nvSpPr>
          <p:cNvPr id="11" name="QB_6_AS.69_1#b79c5b8f7?pid=73d5f866b&amp;color=0,55,96&amp;vtp=1&amp;bbb=1"/>
          <p:cNvSpPr/>
          <p:nvPr/>
        </p:nvSpPr>
        <p:spPr>
          <a:xfrm>
            <a:off x="502920" y="4725541"/>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根据语境可知，设空处表目的，应用不定式作目的状语。</a:t>
            </a:r>
            <a:endParaRPr lang="en-US" altLang="zh-CN" sz="1800" dirty="0"/>
          </a:p>
        </p:txBody>
      </p:sp>
      <p:sp>
        <p:nvSpPr>
          <p:cNvPr id="12" name="QB_6_BD.70_1#1441ed645?pid=73d5f866b&amp;color=0,55,96&amp;vtp=1&amp;bbb=1"/>
          <p:cNvSpPr/>
          <p:nvPr/>
        </p:nvSpPr>
        <p:spPr>
          <a:xfrm>
            <a:off x="502920" y="5126797"/>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_____________</a:t>
            </a:r>
            <a:endParaRPr lang="en-US" altLang="zh-CN" sz="1800" dirty="0"/>
          </a:p>
        </p:txBody>
      </p:sp>
      <p:sp>
        <p:nvSpPr>
          <p:cNvPr id="13" name="QB_6_AN.71_1#1441ed645.blank?pid=73d5f866b&amp;color=0,55,96&amp;vpa=44&amp;vtp=1&amp;bbb=1"/>
          <p:cNvSpPr/>
          <p:nvPr/>
        </p:nvSpPr>
        <p:spPr>
          <a:xfrm>
            <a:off x="667226" y="5070853"/>
            <a:ext cx="14493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climbing</a:t>
            </a:r>
            <a:endParaRPr lang="en-US" altLang="zh-CN" dirty="0"/>
          </a:p>
        </p:txBody>
      </p:sp>
      <p:sp>
        <p:nvSpPr>
          <p:cNvPr id="14" name="QB_6_AS.72_1#1441ed645?pid=73d5f866b&amp;color=0,55,96&amp;vtp=1&amp;bbb=1&amp;hb=1"/>
          <p:cNvSpPr/>
          <p:nvPr/>
        </p:nvSpPr>
        <p:spPr>
          <a:xfrm>
            <a:off x="502920" y="5530276"/>
            <a:ext cx="10570464" cy="7605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while引导的时间状语从句中用进行时，根据上文in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1924可知，句子应用过去进行时</a:t>
            </a:r>
            <a:r>
              <a:rPr lang="en-US" altLang="zh-CN" sz="1800" b="0" i="0">
                <a:solidFill>
                  <a:srgbClr val="003760"/>
                </a:solidFill>
                <a:latin typeface="Times New Roman" pitchFamily="34" charset="0"/>
                <a:ea typeface="微软雅黑" pitchFamily="34" charset="-122"/>
                <a:cs typeface="Times New Roman" pitchFamily="34" charset="-120"/>
              </a:rPr>
              <a:t>，且从句主语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he</a:t>
            </a:r>
            <a:r>
              <a:rPr lang="en-US" altLang="zh-CN" b="0" i="0" dirty="0">
                <a:solidFill>
                  <a:srgbClr val="003760"/>
                </a:solidFill>
                <a:latin typeface="Times New Roman" pitchFamily="34" charset="0"/>
                <a:ea typeface="微软雅黑" pitchFamily="34" charset="-122"/>
                <a:cs typeface="Times New Roman" pitchFamily="34" charset="-120"/>
              </a:rPr>
              <a:t>是单数，谓语应用单数形式。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4">
                                            <p:txEl>
                                              <p:pRg st="1" end="1"/>
                                            </p:txEl>
                                          </p:spTgt>
                                        </p:tgtEl>
                                        <p:attrNameLst>
                                          <p:attrName>style.visibility</p:attrName>
                                        </p:attrNameLst>
                                      </p:cBhvr>
                                      <p:to>
                                        <p:strVal val="visible"/>
                                      </p:to>
                                    </p:set>
                                    <p:animEffect transition="in" filter="fade">
                                      <p:cBhvr>
                                        <p:cTn id="69"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P spid="13" grpId="0" build="p" animBg="1"/>
      <p:bldP spid="1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B_6_BD.73_1#4a45a8ba1?pid=73d5f866b&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74_1#4a45a8ba1.blank?pid=73d5f866b&amp;color=0,55,96&amp;vpa=45&amp;vtp=1&amp;bbb=1"/>
          <p:cNvSpPr/>
          <p:nvPr/>
        </p:nvSpPr>
        <p:spPr>
          <a:xfrm>
            <a:off x="667226" y="1457325"/>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It</a:t>
            </a:r>
            <a:endParaRPr lang="en-US" altLang="zh-CN" dirty="0"/>
          </a:p>
        </p:txBody>
      </p:sp>
      <p:sp>
        <p:nvSpPr>
          <p:cNvPr id="4" name="QB_6_AS.75_1#4a45a8ba1?pid=73d5f866b&amp;color=0,55,96&amp;vtp=1&amp;bbb=1&amp;hb=1"/>
          <p:cNvSpPr/>
          <p:nvPr/>
        </p:nvSpPr>
        <p:spPr>
          <a:xfrm>
            <a:off x="502920" y="191325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分析句子结构可知，设空处应用it作形式主语，真正的主语是if引导的主语从句</a:t>
            </a:r>
            <a:r>
              <a:rPr lang="en-US" altLang="zh-CN" sz="1800" b="0" i="0">
                <a:solidFill>
                  <a:srgbClr val="003760"/>
                </a:solidFill>
                <a:latin typeface="Times New Roman" pitchFamily="34" charset="0"/>
                <a:ea typeface="微软雅黑" pitchFamily="34" charset="-122"/>
                <a:cs typeface="Times New Roman" pitchFamily="34" charset="-120"/>
              </a:rPr>
              <a:t>，且设空处位于句</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首</a:t>
            </a:r>
            <a:r>
              <a:rPr lang="en-US" altLang="zh-CN" b="0" i="0" dirty="0">
                <a:solidFill>
                  <a:srgbClr val="003760"/>
                </a:solidFill>
                <a:latin typeface="Times New Roman" pitchFamily="34" charset="0"/>
                <a:ea typeface="微软雅黑" pitchFamily="34" charset="-122"/>
                <a:cs typeface="Times New Roman" pitchFamily="34" charset="-120"/>
              </a:rPr>
              <a:t>，首字母需大写。</a:t>
            </a:r>
            <a:endParaRPr lang="en-US" altLang="zh-CN" dirty="0"/>
          </a:p>
        </p:txBody>
      </p:sp>
      <p:sp>
        <p:nvSpPr>
          <p:cNvPr id="5" name="QB_6_BD.76_1#4e0ab6c7e?pid=73d5f866b&amp;color=0,55,96&amp;vtp=1&amp;bbb=1"/>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_____</a:t>
            </a:r>
            <a:endParaRPr lang="en-US" altLang="zh-CN" sz="1800" dirty="0"/>
          </a:p>
        </p:txBody>
      </p:sp>
      <p:sp>
        <p:nvSpPr>
          <p:cNvPr id="6" name="QB_6_AN.77_1#4e0ab6c7e.blank?pid=73d5f866b&amp;color=0,55,96&amp;vpa=46&amp;vtp=1&amp;bbb=1"/>
          <p:cNvSpPr/>
          <p:nvPr/>
        </p:nvSpPr>
        <p:spPr>
          <a:xfrm>
            <a:off x="654526" y="2689288"/>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who</a:t>
            </a:r>
            <a:endParaRPr lang="en-US" altLang="zh-CN" dirty="0"/>
          </a:p>
        </p:txBody>
      </p:sp>
      <p:sp>
        <p:nvSpPr>
          <p:cNvPr id="7" name="QB_6_AS.78_1#4e0ab6c7e?pid=73d5f866b&amp;color=0,55,96&amp;vtp=1&amp;bbb=1&amp;hb=1"/>
          <p:cNvSpPr/>
          <p:nvPr/>
        </p:nvSpPr>
        <p:spPr>
          <a:xfrm>
            <a:off x="502920" y="315150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分析句子结构可知，设空处引导非限制性定语从句，从句中缺少主语，先行词为Alan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Arnette</a:t>
            </a:r>
            <a:r>
              <a:rPr lang="en-US" altLang="zh-CN" sz="1800" b="0" i="0">
                <a:solidFill>
                  <a:srgbClr val="003760"/>
                </a:solidFill>
                <a:latin typeface="Times New Roman" pitchFamily="34" charset="0"/>
                <a:ea typeface="微软雅黑" pitchFamily="34" charset="-122"/>
                <a:cs typeface="Times New Roman" pitchFamily="34" charset="-120"/>
              </a:rPr>
              <a:t>，指</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人</a:t>
            </a:r>
            <a:r>
              <a:rPr lang="en-US" altLang="zh-CN" b="0" i="0" dirty="0">
                <a:solidFill>
                  <a:srgbClr val="003760"/>
                </a:solidFill>
                <a:latin typeface="Times New Roman" pitchFamily="34" charset="0"/>
                <a:ea typeface="微软雅黑" pitchFamily="34" charset="-122"/>
                <a:cs typeface="Times New Roman" pitchFamily="34" charset="-120"/>
              </a:rPr>
              <a:t>，应用关系代词who引导。</a:t>
            </a:r>
            <a:endParaRPr lang="en-US" altLang="zh-CN" dirty="0"/>
          </a:p>
        </p:txBody>
      </p:sp>
      <p:sp>
        <p:nvSpPr>
          <p:cNvPr id="8" name="QB_6_BD.79_1#f06861a06?pid=73d5f866b&amp;color=0,55,96&amp;vtp=1&amp;bbb=1"/>
          <p:cNvSpPr/>
          <p:nvPr/>
        </p:nvSpPr>
        <p:spPr>
          <a:xfrm>
            <a:off x="502920" y="397897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a:t>
            </a:r>
            <a:endParaRPr lang="en-US" altLang="zh-CN" sz="1800" dirty="0"/>
          </a:p>
        </p:txBody>
      </p:sp>
      <p:sp>
        <p:nvSpPr>
          <p:cNvPr id="9" name="QB_6_AN.80_1#f06861a06.blank?pid=73d5f866b&amp;color=0,55,96&amp;vpa=47&amp;vtp=1&amp;bbb=1"/>
          <p:cNvSpPr/>
          <p:nvPr/>
        </p:nvSpPr>
        <p:spPr>
          <a:xfrm>
            <a:off x="654526" y="3927538"/>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
        <p:nvSpPr>
          <p:cNvPr id="10" name="QB_6_AS.81_1#f06861a06?pid=73d5f866b&amp;color=0,55,96&amp;vtp=1&amp;bbb=1"/>
          <p:cNvSpPr/>
          <p:nvPr/>
        </p:nvSpPr>
        <p:spPr>
          <a:xfrm>
            <a:off x="502920" y="43847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此处特指“对你来说最重要、最独特的理由”，应用定冠词the修饰。</a:t>
            </a:r>
            <a:endParaRPr lang="en-US" altLang="zh-CN" sz="1800" dirty="0"/>
          </a:p>
        </p:txBody>
      </p:sp>
      <p:sp>
        <p:nvSpPr>
          <p:cNvPr id="11" name="QB_6_BD.82_1#0dbc60c07?pid=73d5f866b&amp;color=0,55,96&amp;vtp=1&amp;bbb=1"/>
          <p:cNvSpPr/>
          <p:nvPr/>
        </p:nvSpPr>
        <p:spPr>
          <a:xfrm>
            <a:off x="502920" y="47905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________</a:t>
            </a:r>
            <a:endParaRPr lang="en-US" altLang="zh-CN" sz="1800" dirty="0"/>
          </a:p>
        </p:txBody>
      </p:sp>
      <p:sp>
        <p:nvSpPr>
          <p:cNvPr id="12" name="QB_6_AN.83_1#0dbc60c07.blank?pid=73d5f866b&amp;color=0,55,96&amp;vpa=48&amp;vtp=1&amp;bbb=1"/>
          <p:cNvSpPr/>
          <p:nvPr/>
        </p:nvSpPr>
        <p:spPr>
          <a:xfrm>
            <a:off x="654526" y="4726368"/>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on/upon</a:t>
            </a:r>
            <a:endParaRPr lang="en-US" altLang="zh-CN" dirty="0"/>
          </a:p>
        </p:txBody>
      </p:sp>
      <p:sp>
        <p:nvSpPr>
          <p:cNvPr id="13" name="QB_6_AS.84_1#0dbc60c07?pid=73d5f866b&amp;color=0,55,96&amp;vtp=1&amp;bbb=1"/>
          <p:cNvSpPr/>
          <p:nvPr/>
        </p:nvSpPr>
        <p:spPr>
          <a:xfrm>
            <a:off x="502920" y="51962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on/upon为固定搭配，意为“取决于”。</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2">
                                            <p:bg/>
                                          </p:spTgt>
                                        </p:tgtEl>
                                        <p:attrNameLst>
                                          <p:attrName>style.visibility</p:attrName>
                                        </p:attrNameLst>
                                      </p:cBhvr>
                                      <p:to>
                                        <p:strVal val="visible"/>
                                      </p:to>
                                    </p:set>
                                    <p:animEffect transition="in" filter="fade">
                                      <p:cBhvr>
                                        <p:cTn id="61" dur="500"/>
                                        <p:tgtEl>
                                          <p:spTgt spid="12">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xEl>
                                              <p:pRg st="0" end="0"/>
                                            </p:txEl>
                                          </p:spTgt>
                                        </p:tgtEl>
                                        <p:attrNameLst>
                                          <p:attrName>style.visibility</p:attrName>
                                        </p:attrNameLst>
                                      </p:cBhvr>
                                      <p:to>
                                        <p:strVal val="visible"/>
                                      </p:to>
                                    </p:set>
                                    <p:animEffect transition="in" filter="fade">
                                      <p:cBhvr>
                                        <p:cTn id="64" dur="500"/>
                                        <p:tgtEl>
                                          <p:spTgt spid="12">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3">
                                            <p:bg/>
                                          </p:spTgt>
                                        </p:tgtEl>
                                        <p:attrNameLst>
                                          <p:attrName>style.visibility</p:attrName>
                                        </p:attrNameLst>
                                      </p:cBhvr>
                                      <p:to>
                                        <p:strVal val="visible"/>
                                      </p:to>
                                    </p:set>
                                    <p:animEffect transition="in" filter="fade">
                                      <p:cBhvr>
                                        <p:cTn id="69" dur="500"/>
                                        <p:tgtEl>
                                          <p:spTgt spid="13">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0" end="0"/>
                                            </p:txEl>
                                          </p:spTgt>
                                        </p:tgtEl>
                                        <p:attrNameLst>
                                          <p:attrName>style.visibility</p:attrName>
                                        </p:attrNameLst>
                                      </p:cBhvr>
                                      <p:to>
                                        <p:strVal val="visible"/>
                                      </p:to>
                                    </p:set>
                                    <p:animEffect transition="in" filter="fade">
                                      <p:cBhvr>
                                        <p:cTn id="7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B_6_BD.85_1#c9a34122a?pid=73d5f866b&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__________</a:t>
            </a:r>
            <a:endParaRPr lang="en-US" altLang="zh-CN" sz="1800" dirty="0"/>
          </a:p>
        </p:txBody>
      </p:sp>
      <p:sp>
        <p:nvSpPr>
          <p:cNvPr id="3" name="QB_6_AN.86_1#c9a34122a.blank?pid=73d5f866b&amp;color=0,55,96&amp;vpa=49&amp;vtp=1&amp;bbb=1"/>
          <p:cNvSpPr/>
          <p:nvPr/>
        </p:nvSpPr>
        <p:spPr>
          <a:xfrm>
            <a:off x="679926" y="1444625"/>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toughness</a:t>
            </a:r>
            <a:endParaRPr lang="en-US" altLang="zh-CN" dirty="0"/>
          </a:p>
        </p:txBody>
      </p:sp>
      <p:sp>
        <p:nvSpPr>
          <p:cNvPr id="4" name="QB_6_AS.87_1#c9a34122a?pid=73d5f866b&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设空处前有形容词physical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mental修饰，应用名词形式。</a:t>
            </a:r>
            <a:endParaRPr lang="en-US" altLang="zh-CN" sz="1800" dirty="0"/>
          </a:p>
        </p:txBody>
      </p:sp>
      <p:sp>
        <p:nvSpPr>
          <p:cNvPr id="5" name="QB_6_BD.88_1#827e588f0?pid=73d5f866b&amp;color=0,55,96&amp;vtp=1&amp;bbb=1"/>
          <p:cNvSpPr/>
          <p:nvPr/>
        </p:nvSpPr>
        <p:spPr>
          <a:xfrm>
            <a:off x="502920" y="23140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6" name="QB_6_AN.89_1#827e588f0.blank?pid=73d5f866b&amp;color=0,55,96&amp;vpa=50&amp;vtp=1&amp;bbb=1"/>
          <p:cNvSpPr/>
          <p:nvPr/>
        </p:nvSpPr>
        <p:spPr>
          <a:xfrm>
            <a:off x="679926" y="2249868"/>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resulting</a:t>
            </a:r>
            <a:endParaRPr lang="en-US" altLang="zh-CN" dirty="0"/>
          </a:p>
        </p:txBody>
      </p:sp>
      <p:sp>
        <p:nvSpPr>
          <p:cNvPr id="7" name="QB_6_AS.90_1#827e588f0?pid=73d5f866b&amp;color=0,55,96&amp;vtp=1&amp;bbb=1"/>
          <p:cNvSpPr/>
          <p:nvPr/>
        </p:nvSpPr>
        <p:spPr>
          <a:xfrm>
            <a:off x="502920" y="27197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此处为with复合结构，attempts和result之间为逻辑上的主动关系，应用现在分词形式。</a:t>
            </a:r>
            <a:endParaRPr lang="en-US" altLang="zh-CN" sz="1800" dirty="0"/>
          </a:p>
        </p:txBody>
      </p:sp>
      <p:sp>
        <p:nvSpPr>
          <p:cNvPr id="8" name="QB_6_BD.91_1#aa4858ab1?pid=73d5f866b&amp;color=0,55,96&amp;vtp=1&amp;bbb=1"/>
          <p:cNvSpPr/>
          <p:nvPr/>
        </p:nvSpPr>
        <p:spPr>
          <a:xfrm>
            <a:off x="502920" y="312553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_______</a:t>
            </a:r>
            <a:endParaRPr lang="en-US" altLang="zh-CN" sz="1800" dirty="0"/>
          </a:p>
        </p:txBody>
      </p:sp>
      <p:sp>
        <p:nvSpPr>
          <p:cNvPr id="9" name="QB_6_AN.92_1#aa4858ab1.blank?pid=73d5f866b&amp;color=0,55,96&amp;vpa=51&amp;vtp=1&amp;bbb=1"/>
          <p:cNvSpPr/>
          <p:nvPr/>
        </p:nvSpPr>
        <p:spPr>
          <a:xfrm>
            <a:off x="794226" y="3061398"/>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totally</a:t>
            </a:r>
            <a:endParaRPr lang="en-US" altLang="zh-CN" dirty="0"/>
          </a:p>
        </p:txBody>
      </p:sp>
      <p:sp>
        <p:nvSpPr>
          <p:cNvPr id="10" name="QB_6_AS.93_1#aa4858ab1?pid=73d5f866b&amp;color=0,55,96&amp;vtp=1&amp;bbb=1"/>
          <p:cNvSpPr/>
          <p:nvPr/>
        </p:nvSpPr>
        <p:spPr>
          <a:xfrm>
            <a:off x="502920" y="353129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设空处作状语，应用副词。</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M_4_BD.94_1#69a2e0ecd?pid=012f626b3&amp;color=0,55,96&amp;vtp=1&amp;bt=1&amp;bbb=1&amp;hb=1"/>
          <p:cNvSpPr/>
          <p:nvPr/>
        </p:nvSpPr>
        <p:spPr>
          <a:xfrm>
            <a:off x="502920" y="1512000"/>
            <a:ext cx="10570464" cy="48120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[山东威海2023高一期末]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targeting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peaks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5,000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Xizang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Autonomous</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Region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Qomolangma,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permit,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according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rule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issued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authorities.</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Administration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bureau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Xizang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notification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（通知）</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requiring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bureau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permits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strictly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forbidden.</a:t>
            </a:r>
            <a:endParaRPr lang="en-US" altLang="zh-CN" sz="1800" dirty="0"/>
          </a:p>
          <a:p>
            <a:pPr>
              <a:lnSpc>
                <a:spcPts val="32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injuries,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witnessed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illegal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notification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professional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Most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illegal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professional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facilities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activities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interfere</a:t>
            </a:r>
            <a:r>
              <a:rPr lang="en-US" altLang="zh-CN" sz="1800" b="1" i="0" u="sng" dirty="0">
                <a:solidFill>
                  <a:srgbClr val="003760"/>
                </a:solidFill>
                <a:latin typeface="SimSun" pitchFamily="34" charset="0"/>
                <a:ea typeface="SimSun" pitchFamily="34" charset="-122"/>
                <a:cs typeface="SimSun" pitchFamily="34" charset="-120"/>
              </a:rPr>
              <a:t> </a:t>
            </a:r>
            <a:r>
              <a:rPr lang="en-US" altLang="zh-CN" sz="1800" b="1" i="0" u="sng">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orderly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themselves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rescuers.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also</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lead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loss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personal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national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property.”</a:t>
            </a:r>
            <a:endParaRPr lang="en-US" altLang="zh-CN"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M_4_BD.94_2#69a2e0ecd?pid=012f626b3&amp;color=0,55,96&amp;mp=1&amp;vtp=1&amp;bt=1&amp;bbb=1&amp;hb=1"/>
          <p:cNvSpPr/>
          <p:nvPr/>
        </p:nvSpPr>
        <p:spPr>
          <a:xfrm>
            <a:off x="502920" y="1508760"/>
            <a:ext cx="10570464" cy="413258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Applications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individual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information,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proposed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climbing</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routes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obey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mountain</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environments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notification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government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departments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strengthen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checks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prohibition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illegal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residents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patrols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major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routes</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education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safety.</a:t>
            </a:r>
            <a:endParaRPr lang="en-US" altLang="zh-CN" sz="1800" dirty="0"/>
          </a:p>
          <a:p>
            <a:pPr>
              <a:lnSpc>
                <a:spcPts val="3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previous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China</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Daily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Bahadur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Gurung,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secretary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Nepal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Mountaineering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Association,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conditions,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support</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personnel</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commercialisation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（商业化）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expeditions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death</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toll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peak.“Since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Qomolangma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increasing</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easier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totally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said.</a:t>
            </a:r>
            <a:endParaRPr lang="en-US" altLang="zh-CN" dirty="0"/>
          </a:p>
        </p:txBody>
      </p:sp>
      <p:sp>
        <p:nvSpPr>
          <p:cNvPr id="3" name="QM_4_EX.95_1#69a2e0ecd?pid=012f626b3&amp;color=0,55,96&amp;vtp=1&amp;bbb=1&amp;hb=1"/>
          <p:cNvSpPr/>
          <p:nvPr/>
        </p:nvSpPr>
        <p:spPr>
          <a:xfrm>
            <a:off x="502920" y="5625338"/>
            <a:ext cx="10570464" cy="70358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为阻止非法攀登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中国的体育部门要求攀登西藏自治区</a:t>
            </a:r>
            <a:r>
              <a:rPr lang="en-US" altLang="zh-CN" sz="1800" b="0" i="0">
                <a:solidFill>
                  <a:srgbClr val="003760"/>
                </a:solidFill>
                <a:latin typeface="Times New Roman" pitchFamily="34" charset="0"/>
                <a:ea typeface="微软雅黑" pitchFamily="34" charset="-122"/>
                <a:cs typeface="Times New Roman" pitchFamily="34" charset="-120"/>
              </a:rPr>
              <a:t>5,000</a:t>
            </a:r>
            <a:r>
              <a:rPr lang="en-US" altLang="zh-CN" sz="1800" b="0" i="0">
                <a:solidFill>
                  <a:srgbClr val="003760"/>
                </a:solidFill>
                <a:latin typeface="Times New Roman" pitchFamily="34" charset="0"/>
                <a:ea typeface="楷体" pitchFamily="34" charset="-122"/>
                <a:cs typeface="Times New Roman" pitchFamily="34" charset="-120"/>
              </a:rPr>
              <a:t>米以上山</a:t>
            </a:r>
          </a:p>
          <a:p>
            <a:pPr>
              <a:lnSpc>
                <a:spcPts val="2800"/>
              </a:lnSpc>
            </a:pPr>
            <a:r>
              <a:rPr lang="en-US" altLang="zh-CN" b="0" i="0">
                <a:solidFill>
                  <a:srgbClr val="003760"/>
                </a:solidFill>
                <a:latin typeface="Times New Roman" pitchFamily="34" charset="0"/>
                <a:ea typeface="楷体" pitchFamily="34" charset="-122"/>
                <a:cs typeface="Times New Roman" pitchFamily="34" charset="-120"/>
              </a:rPr>
              <a:t>峰的登山者必须申请许可证</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C_5_BD.96_1#1c72b3524?pid=69a2e0ecd&amp;color=0,55,96&amp;vtp=1&amp;bt=1&amp;bbb=1"/>
          <p:cNvSpPr/>
          <p:nvPr/>
        </p:nvSpPr>
        <p:spPr>
          <a:xfrm>
            <a:off x="502920" y="1508760"/>
            <a:ext cx="10570464" cy="322580"/>
          </a:xfrm>
          <a:prstGeom prst="rect">
            <a:avLst/>
          </a:prstGeom>
          <a:noFill/>
          <a:ln/>
        </p:spPr>
        <p:txBody>
          <a:bodyPr wrap="none" lIns="0" tIns="0" rIns="0" bIns="0" rtlCol="0" anchor="t"/>
          <a:lstStyle/>
          <a:p>
            <a:pPr algn="l">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1.Why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permit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Qomolangma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climbers?(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5_AN.97_1#1c72b3524.bracket?pid=69a2e0ecd&amp;color=0,55,96&amp;vpa=52&amp;vtp=1"/>
          <p:cNvSpPr/>
          <p:nvPr/>
        </p:nvSpPr>
        <p:spPr>
          <a:xfrm>
            <a:off x="5988526" y="1497711"/>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5_BD.98_1#1c72b3524.choices?pid=69a2e0ecd&amp;color=0,55,96&amp;vtp=1&amp;bbb=1"/>
          <p:cNvSpPr/>
          <p:nvPr/>
        </p:nvSpPr>
        <p:spPr>
          <a:xfrm>
            <a:off x="502920" y="1879854"/>
            <a:ext cx="10570464" cy="703580"/>
          </a:xfrm>
          <a:prstGeom prst="rect">
            <a:avLst/>
          </a:prstGeom>
          <a:noFill/>
          <a:ln/>
        </p:spPr>
        <p:txBody>
          <a:bodyPr wrap="none" lIns="0" tIns="0" rIns="0" bIns="0" rtlCol="0" anchor="t"/>
          <a:lstStyle/>
          <a:p>
            <a:pPr>
              <a:lnSpc>
                <a:spcPts val="30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illegal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climbing.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ahead.</a:t>
            </a:r>
            <a:endParaRPr lang="en-US" altLang="zh-CN" sz="1800" dirty="0"/>
          </a:p>
          <a:p>
            <a:pPr>
              <a:lnSpc>
                <a:spcPts val="28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limit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climbers.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information.</a:t>
            </a:r>
            <a:endParaRPr lang="en-US" altLang="zh-CN" sz="1800" dirty="0"/>
          </a:p>
        </p:txBody>
      </p:sp>
      <p:sp>
        <p:nvSpPr>
          <p:cNvPr id="5" name="QC_5_AS.99_1#1c72b3524?pid=69a2e0ecd&amp;color=0,55,96&amp;vtp=1&amp;bbb=1&amp;hb=1"/>
          <p:cNvSpPr/>
          <p:nvPr/>
        </p:nvSpPr>
        <p:spPr>
          <a:xfrm>
            <a:off x="502920" y="2628773"/>
            <a:ext cx="10570464" cy="1468755"/>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细节理解题。根据第二段中的“To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deadly”和第三段中的“</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recent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injuries,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witnessed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illegal</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Times New Roman" pitchFamily="34" charset="0"/>
                <a:ea typeface="微软雅黑" pitchFamily="34" charset="-122"/>
                <a:cs typeface="Times New Roman" pitchFamily="34" charset="-120"/>
              </a:rPr>
              <a:t>”可知，非法攀登带来了很多安全问题，</a:t>
            </a:r>
            <a:r>
              <a:rPr lang="en-US" altLang="zh-CN" sz="1800" b="0" i="0">
                <a:solidFill>
                  <a:srgbClr val="003760"/>
                </a:solidFill>
                <a:latin typeface="Times New Roman" pitchFamily="34" charset="0"/>
                <a:ea typeface="微软雅黑" pitchFamily="34" charset="-122"/>
                <a:cs typeface="Times New Roman" pitchFamily="34" charset="-120"/>
              </a:rPr>
              <a:t>攀登珠穆朗玛峰的登山者需要许可证是为了阻止非法攀登，</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确保安全</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6" name="QC_5_BD.100_1#efcdbf070?pid=69a2e0ecd&amp;color=0,55,96&amp;vtp=1&amp;bbb=1"/>
          <p:cNvSpPr/>
          <p:nvPr/>
        </p:nvSpPr>
        <p:spPr>
          <a:xfrm>
            <a:off x="502920" y="4119943"/>
            <a:ext cx="10570464" cy="322580"/>
          </a:xfrm>
          <a:prstGeom prst="rect">
            <a:avLst/>
          </a:prstGeom>
          <a:noFill/>
          <a:ln/>
        </p:spPr>
        <p:txBody>
          <a:bodyPr wrap="none" lIns="0" tIns="0" rIns="0" bIns="0" rtlCol="0" anchor="t"/>
          <a:lstStyle/>
          <a:p>
            <a:pPr algn="l">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2.Which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phrase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“interfere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5_AN.101_1#efcdbf070.bracket?pid=69a2e0ecd&amp;color=0,55,96&amp;vpa=53&amp;vtp=1"/>
          <p:cNvSpPr/>
          <p:nvPr/>
        </p:nvSpPr>
        <p:spPr>
          <a:xfrm>
            <a:off x="9188925" y="4108894"/>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8" name="QC_5_BD.102_1#efcdbf070.choices?pid=69a2e0ecd&amp;color=0,55,96&amp;vtp=1&amp;bbb=1"/>
          <p:cNvSpPr/>
          <p:nvPr/>
        </p:nvSpPr>
        <p:spPr>
          <a:xfrm>
            <a:off x="502920" y="4489894"/>
            <a:ext cx="10570464" cy="322580"/>
          </a:xfrm>
          <a:prstGeom prst="rect">
            <a:avLst/>
          </a:prstGeom>
          <a:noFill/>
          <a:ln/>
        </p:spPr>
        <p:txBody>
          <a:bodyPr wrap="none" lIns="0" tIns="0" rIns="0" bIns="0" rtlCol="0" anchor="t"/>
          <a:lstStyle/>
          <a:p>
            <a:pPr>
              <a:lnSpc>
                <a:spcPts val="28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Test.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Change.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Replace.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.Disturb.</a:t>
            </a:r>
            <a:endParaRPr lang="en-US" altLang="zh-CN" sz="1800" dirty="0"/>
          </a:p>
        </p:txBody>
      </p:sp>
      <p:sp>
        <p:nvSpPr>
          <p:cNvPr id="9" name="QC_5_AS.103_1#efcdbf070?pid=69a2e0ecd&amp;color=0,55,96&amp;vtp=1&amp;bbb=1&amp;hb=1"/>
          <p:cNvSpPr/>
          <p:nvPr/>
        </p:nvSpPr>
        <p:spPr>
          <a:xfrm>
            <a:off x="502920" y="4854575"/>
            <a:ext cx="10570464" cy="146558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词义猜测题。根据画线短语所在句的前一句“Most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illegal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professional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facilities</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guides.”和后一句“They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property.”可知</a:t>
            </a:r>
            <a:r>
              <a:rPr lang="en-US" altLang="zh-CN" sz="1800" b="0" i="0">
                <a:solidFill>
                  <a:srgbClr val="003760"/>
                </a:solidFill>
                <a:latin typeface="Times New Roman" pitchFamily="34" charset="0"/>
                <a:ea typeface="微软雅黑" pitchFamily="34" charset="-122"/>
                <a:cs typeface="Times New Roman" pitchFamily="34" charset="-120"/>
              </a:rPr>
              <a:t>，大多数</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非法登山者缺乏登山必备的条件</a:t>
            </a:r>
            <a:r>
              <a:rPr lang="en-US" altLang="zh-CN" sz="1800" b="0" i="0" dirty="0">
                <a:solidFill>
                  <a:srgbClr val="003760"/>
                </a:solidFill>
                <a:latin typeface="Times New Roman" pitchFamily="34" charset="0"/>
                <a:ea typeface="微软雅黑" pitchFamily="34" charset="-122"/>
                <a:cs typeface="Times New Roman" pitchFamily="34" charset="-120"/>
              </a:rPr>
              <a:t>，会造成很多损失。由此可推知</a:t>
            </a:r>
            <a:r>
              <a:rPr lang="en-US" altLang="zh-CN" sz="1800" b="0" i="0">
                <a:solidFill>
                  <a:srgbClr val="003760"/>
                </a:solidFill>
                <a:latin typeface="Times New Roman" pitchFamily="34" charset="0"/>
                <a:ea typeface="微软雅黑" pitchFamily="34" charset="-122"/>
                <a:cs typeface="Times New Roman" pitchFamily="34" charset="-120"/>
              </a:rPr>
              <a:t>，非法登山的活动会干扰正常有序的登山</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活动</a:t>
            </a:r>
            <a:r>
              <a:rPr lang="en-US" altLang="zh-CN" b="0" i="0" dirty="0">
                <a:solidFill>
                  <a:srgbClr val="003760"/>
                </a:solidFill>
                <a:latin typeface="Times New Roman" pitchFamily="34" charset="0"/>
                <a:ea typeface="微软雅黑" pitchFamily="34" charset="-122"/>
                <a:cs typeface="Times New Roman" pitchFamily="34" charset="-120"/>
              </a:rPr>
              <a:t>，带来很多风险，interfere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with应与“干扰”意思相近。</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bg/>
                                          </p:spTgt>
                                        </p:tgtEl>
                                        <p:attrNameLst>
                                          <p:attrName>style.visibility</p:attrName>
                                        </p:attrNameLst>
                                      </p:cBhvr>
                                      <p:to>
                                        <p:strVal val="visible"/>
                                      </p:to>
                                    </p:set>
                                    <p:animEffect transition="in" filter="fade">
                                      <p:cBhvr>
                                        <p:cTn id="32" dur="500"/>
                                        <p:tgtEl>
                                          <p:spTgt spid="7">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500"/>
                                        <p:tgtEl>
                                          <p:spTgt spid="7">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bg/>
                                          </p:spTgt>
                                        </p:tgtEl>
                                        <p:attrNameLst>
                                          <p:attrName>style.visibility</p:attrName>
                                        </p:attrNameLst>
                                      </p:cBhvr>
                                      <p:to>
                                        <p:strVal val="visible"/>
                                      </p:to>
                                    </p:set>
                                    <p:animEffect transition="in" filter="fade">
                                      <p:cBhvr>
                                        <p:cTn id="40" dur="500"/>
                                        <p:tgtEl>
                                          <p:spTgt spid="9">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Effect transition="in" filter="fade">
                                      <p:cBhvr>
                                        <p:cTn id="43" dur="500"/>
                                        <p:tgtEl>
                                          <p:spTgt spid="9">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1" end="1"/>
                                            </p:txEl>
                                          </p:spTgt>
                                        </p:tgtEl>
                                        <p:attrNameLst>
                                          <p:attrName>style.visibility</p:attrName>
                                        </p:attrNameLst>
                                      </p:cBhvr>
                                      <p:to>
                                        <p:strVal val="visible"/>
                                      </p:to>
                                    </p:set>
                                    <p:animEffect transition="in" filter="fade">
                                      <p:cBhvr>
                                        <p:cTn id="46" dur="500"/>
                                        <p:tgtEl>
                                          <p:spTgt spid="9">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xEl>
                                              <p:pRg st="2" end="2"/>
                                            </p:txEl>
                                          </p:spTgt>
                                        </p:tgtEl>
                                        <p:attrNameLst>
                                          <p:attrName>style.visibility</p:attrName>
                                        </p:attrNameLst>
                                      </p:cBhvr>
                                      <p:to>
                                        <p:strVal val="visible"/>
                                      </p:to>
                                    </p:set>
                                    <p:animEffect transition="in" filter="fade">
                                      <p:cBhvr>
                                        <p:cTn id="49" dur="500"/>
                                        <p:tgtEl>
                                          <p:spTgt spid="9">
                                            <p:txEl>
                                              <p:pRg st="2" end="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
                                            <p:txEl>
                                              <p:pRg st="3" end="3"/>
                                            </p:txEl>
                                          </p:spTgt>
                                        </p:tgtEl>
                                        <p:attrNameLst>
                                          <p:attrName>style.visibility</p:attrName>
                                        </p:attrNameLst>
                                      </p:cBhvr>
                                      <p:to>
                                        <p:strVal val="visible"/>
                                      </p:to>
                                    </p:set>
                                    <p:animEffect transition="in" filter="fade">
                                      <p:cBhvr>
                                        <p:cTn id="52"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C_5_BD.104_1#d82786dc1?pid=69a2e0ecd&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notification?(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5_AN.105_1#d82786dc1.bracket?pid=69a2e0ecd&amp;color=0,55,96&amp;vpa=54&amp;vtp=1"/>
          <p:cNvSpPr/>
          <p:nvPr/>
        </p:nvSpPr>
        <p:spPr>
          <a:xfrm>
            <a:off x="63695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5_BD.106_1#d82786dc1.choices?pid=69a2e0ecd&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content.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purpose.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background.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endParaRPr lang="en-US" altLang="zh-CN" sz="1800" dirty="0"/>
          </a:p>
        </p:txBody>
      </p:sp>
      <p:sp>
        <p:nvSpPr>
          <p:cNvPr id="5" name="QC_5_AS.107_1#d82786dc1?pid=69a2e0ecd&amp;color=0,55,96&amp;vtp=1&amp;bbb=1&amp;hb=1"/>
          <p:cNvSpPr/>
          <p:nvPr/>
        </p:nvSpPr>
        <p:spPr>
          <a:xfrm>
            <a:off x="502920" y="2319020"/>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主旨大意题。根据第四段内容可知，本段介绍了该通知的具体内容，包括申请表填写的要求</a:t>
            </a:r>
            <a:r>
              <a:rPr lang="en-US" altLang="zh-CN" sz="1800" b="0" i="0">
                <a:solidFill>
                  <a:srgbClr val="003760"/>
                </a:solidFill>
                <a:latin typeface="Times New Roman" pitchFamily="34" charset="0"/>
                <a:ea typeface="微软雅黑" pitchFamily="34" charset="-122"/>
                <a:cs typeface="Times New Roman" pitchFamily="34" charset="-120"/>
              </a:rPr>
              <a:t>、对登</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山者的要求</a:t>
            </a:r>
            <a:r>
              <a:rPr lang="en-US" altLang="zh-CN" b="0" i="0" dirty="0">
                <a:solidFill>
                  <a:srgbClr val="003760"/>
                </a:solidFill>
                <a:latin typeface="Times New Roman" pitchFamily="34" charset="0"/>
                <a:ea typeface="微软雅黑" pitchFamily="34" charset="-122"/>
                <a:cs typeface="Times New Roman" pitchFamily="34" charset="-120"/>
              </a:rPr>
              <a:t>、对地方政府部门的要求等。</a:t>
            </a:r>
            <a:endParaRPr lang="en-US" altLang="zh-CN" dirty="0"/>
          </a:p>
        </p:txBody>
      </p:sp>
      <p:sp>
        <p:nvSpPr>
          <p:cNvPr id="6" name="QC_5_BD.108_1#5fbbe9f77?pid=69a2e0ecd&amp;color=0,55,96&amp;vtp=1&amp;bbb=1"/>
          <p:cNvSpPr/>
          <p:nvPr/>
        </p:nvSpPr>
        <p:spPr>
          <a:xfrm>
            <a:off x="502920" y="314648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Bahadur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Gurung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Qomolangma?(</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5_AN.109_1#5fbbe9f77.bracket?pid=69a2e0ecd&amp;color=0,55,96&amp;vpa=55&amp;vtp=1"/>
          <p:cNvSpPr/>
          <p:nvPr/>
        </p:nvSpPr>
        <p:spPr>
          <a:xfrm>
            <a:off x="7322025" y="313315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5_BD.110_1#5fbbe9f77.choices?pid=69a2e0ecd&amp;color=0,55,96&amp;vtp=1&amp;bbb=1"/>
          <p:cNvSpPr/>
          <p:nvPr/>
        </p:nvSpPr>
        <p:spPr>
          <a:xfrm>
            <a:off x="502920" y="3557270"/>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totally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idea.</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eco-friendly.</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professional.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non-profitable.</a:t>
            </a:r>
            <a:endParaRPr lang="en-US" altLang="zh-CN" sz="1800" dirty="0"/>
          </a:p>
        </p:txBody>
      </p:sp>
      <p:sp>
        <p:nvSpPr>
          <p:cNvPr id="9" name="QC_5_AS.111_1#5fbbe9f77?pid=69a2e0ecd&amp;color=0,55,96&amp;vtp=1&amp;bbb=1&amp;hb=1"/>
          <p:cNvSpPr/>
          <p:nvPr/>
        </p:nvSpPr>
        <p:spPr>
          <a:xfrm>
            <a:off x="502920" y="4377055"/>
            <a:ext cx="10570464" cy="16116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推理判断题。根据最后一段中库尔·巴哈杜尔·古隆所说的话“Since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reaching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Qomolangma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easier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totally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idea”可知，他认为登顶珠峰很容易这一想法是错误的。由此可推知</a:t>
            </a:r>
            <a:r>
              <a:rPr lang="en-US" altLang="zh-CN" sz="1800" b="0" i="0">
                <a:solidFill>
                  <a:srgbClr val="003760"/>
                </a:solidFill>
                <a:latin typeface="Times New Roman" pitchFamily="34" charset="0"/>
                <a:ea typeface="微软雅黑" pitchFamily="34" charset="-122"/>
                <a:cs typeface="Times New Roman" pitchFamily="34" charset="-120"/>
              </a:rPr>
              <a:t>，他觉得攀登</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珠峰是一项极其专业的活动</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3" end="3"/>
                                            </p:txEl>
                                          </p:spTgt>
                                        </p:tgtEl>
                                        <p:attrNameLst>
                                          <p:attrName>style.visibility</p:attrName>
                                        </p:attrNameLst>
                                      </p:cBhvr>
                                      <p:to>
                                        <p:strVal val="visible"/>
                                      </p:to>
                                    </p:set>
                                    <p:animEffect transition="in" filter="fade">
                                      <p:cBhvr>
                                        <p:cTn id="46"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adaaf28f2.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5</a:t>
            </a:r>
            <a:endParaRPr lang="en-US" altLang="zh-CN" sz="5400" dirty="0"/>
          </a:p>
        </p:txBody>
      </p:sp>
      <p:sp>
        <p:nvSpPr>
          <p:cNvPr id="3" name="C_1_BD#adaaf28f2.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What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adventure!</a:t>
            </a:r>
            <a:endParaRPr lang="en-US" altLang="zh-CN" sz="54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6dfb1db88.fixed?pid=adaaf28f2&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Ⅰ</a:t>
            </a:r>
            <a:endParaRPr lang="en-US" altLang="zh-CN" sz="4000" dirty="0"/>
          </a:p>
        </p:txBody>
      </p:sp>
      <p:sp>
        <p:nvSpPr>
          <p:cNvPr id="3" name="C_2_BD#6dfb1db88.fixed?pid=adaaf28f2&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6500"/>
              </a:lnSpc>
            </a:pPr>
            <a:r>
              <a:rPr lang="en-US" altLang="zh-CN" sz="5400" b="1" i="0" dirty="0">
                <a:solidFill>
                  <a:srgbClr val="3D589F"/>
                </a:solidFill>
                <a:latin typeface="Times New Roman" pitchFamily="34" charset="0"/>
                <a:ea typeface="印品黑体" pitchFamily="34" charset="-122"/>
                <a:cs typeface="Times New Roman" pitchFamily="34" charset="-120"/>
              </a:rPr>
              <a:t>Starting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out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a:solidFill>
                  <a:srgbClr val="3D589F"/>
                </a:solidFill>
                <a:latin typeface="Times New Roman" pitchFamily="34" charset="0"/>
                <a:ea typeface="印品黑体" pitchFamily="34" charset="-122"/>
                <a:cs typeface="Times New Roman" pitchFamily="34" charset="-120"/>
              </a:rPr>
              <a:t>&amp;</a:t>
            </a:r>
            <a:r>
              <a:rPr lang="en-US" altLang="zh-CN" sz="5400" b="1" i="0">
                <a:solidFill>
                  <a:srgbClr val="3D589F"/>
                </a:solidFill>
                <a:latin typeface="SimSun" pitchFamily="34" charset="0"/>
                <a:ea typeface="SimSun" pitchFamily="34" charset="-122"/>
                <a:cs typeface="SimSun" pitchFamily="34" charset="-120"/>
              </a:rPr>
              <a:t> </a:t>
            </a:r>
          </a:p>
          <a:p>
            <a:pPr>
              <a:lnSpc>
                <a:spcPts val="6700"/>
              </a:lnSpc>
            </a:pPr>
            <a:r>
              <a:rPr lang="en-US" altLang="zh-CN" sz="5400" b="1" i="0">
                <a:solidFill>
                  <a:srgbClr val="3D589F"/>
                </a:solidFill>
                <a:latin typeface="Times New Roman" pitchFamily="34" charset="0"/>
                <a:ea typeface="印品黑体" pitchFamily="34" charset="-122"/>
                <a:cs typeface="Times New Roman" pitchFamily="34" charset="-120"/>
              </a:rPr>
              <a:t>Understanding</a:t>
            </a:r>
            <a:r>
              <a:rPr lang="en-US" altLang="zh-CN" sz="5400" b="1" i="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ideas</a:t>
            </a:r>
            <a:endParaRPr lang="en-US" altLang="zh-CN" sz="54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C_4_BD#e5201b72f?pid=a8dbd1a75&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一、根据提示拼写单词。</a:t>
            </a:r>
            <a:endParaRPr lang="en-US" altLang="zh-CN" sz="2200" dirty="0"/>
          </a:p>
        </p:txBody>
      </p:sp>
      <p:sp>
        <p:nvSpPr>
          <p:cNvPr id="3" name="QB_5_BD.1_1#68edfb513?pid=e5201b72f&amp;color=0,55,96&amp;vtp=1&amp;bbb=1"/>
          <p:cNvSpPr/>
          <p:nvPr/>
        </p:nvSpPr>
        <p:spPr>
          <a:xfrm>
            <a:off x="502920" y="2008625"/>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（证实）</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results.</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small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（人群）</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outside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church.</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desperate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（尝试）</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company.</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success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（失败）</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depends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（氧气）</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basic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elements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substance.</a:t>
            </a:r>
            <a:endParaRPr lang="en-US" altLang="zh-CN" sz="1800" dirty="0"/>
          </a:p>
        </p:txBody>
      </p:sp>
      <p:sp>
        <p:nvSpPr>
          <p:cNvPr id="4" name="QB_5_AN.2_1#68edfb513.blank?pid=e5201b72f&amp;color=0,55,96&amp;vpa=1&amp;vtp=1&amp;bbb=1"/>
          <p:cNvSpPr/>
          <p:nvPr/>
        </p:nvSpPr>
        <p:spPr>
          <a:xfrm>
            <a:off x="3499326" y="1978145"/>
            <a:ext cx="788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onfirm</a:t>
            </a:r>
            <a:endParaRPr lang="en-US" altLang="zh-CN" dirty="0"/>
          </a:p>
        </p:txBody>
      </p:sp>
      <p:sp>
        <p:nvSpPr>
          <p:cNvPr id="6" name="QB_5_AN.4_1#68edfb513.blank?pid=e5201b72f&amp;color=0,55,96&amp;vpa=2&amp;vtp=1&amp;bbb=1"/>
          <p:cNvSpPr/>
          <p:nvPr/>
        </p:nvSpPr>
        <p:spPr>
          <a:xfrm>
            <a:off x="1670526" y="2397245"/>
            <a:ext cx="636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rowd</a:t>
            </a:r>
            <a:endParaRPr lang="en-US" altLang="zh-CN" dirty="0"/>
          </a:p>
        </p:txBody>
      </p:sp>
      <p:sp>
        <p:nvSpPr>
          <p:cNvPr id="8" name="QB_5_AN.6_1#68edfb513.blank?pid=e5201b72f&amp;color=0,55,96&amp;vpa=3&amp;vtp=1&amp;bbb=1"/>
          <p:cNvSpPr/>
          <p:nvPr/>
        </p:nvSpPr>
        <p:spPr>
          <a:xfrm>
            <a:off x="3169126" y="2803645"/>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ttempt</a:t>
            </a:r>
            <a:endParaRPr lang="en-US" altLang="zh-CN" dirty="0"/>
          </a:p>
        </p:txBody>
      </p:sp>
      <p:sp>
        <p:nvSpPr>
          <p:cNvPr id="10" name="QB_5_AN.8_1#68edfb513.blank?pid=e5201b72f&amp;color=0,55,96&amp;vpa=4&amp;vtp=1&amp;bbb=1"/>
          <p:cNvSpPr/>
          <p:nvPr/>
        </p:nvSpPr>
        <p:spPr>
          <a:xfrm>
            <a:off x="2305526" y="3235445"/>
            <a:ext cx="687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ailure</a:t>
            </a:r>
            <a:endParaRPr lang="en-US" altLang="zh-CN" dirty="0"/>
          </a:p>
        </p:txBody>
      </p:sp>
      <p:sp>
        <p:nvSpPr>
          <p:cNvPr id="12" name="QB_5_AN.10_1#68edfb513.blank?pid=e5201b72f&amp;color=0,55,96&amp;vpa=5&amp;vtp=1&amp;bbb=1"/>
          <p:cNvSpPr/>
          <p:nvPr/>
        </p:nvSpPr>
        <p:spPr>
          <a:xfrm>
            <a:off x="857726" y="3620890"/>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xygen</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2ff2ba300?pid=a8dbd1a75&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二、单句语法填空。</a:t>
            </a:r>
            <a:endParaRPr lang="en-US" altLang="zh-CN" sz="2200" dirty="0"/>
          </a:p>
        </p:txBody>
      </p:sp>
      <p:sp>
        <p:nvSpPr>
          <p:cNvPr id="3" name="QB_5_BD.11_1#953567c5d?pid=2ff2ba300&amp;color=0,55,96&amp;vtp=1&amp;bbb=1"/>
          <p:cNvSpPr/>
          <p:nvPr/>
        </p:nvSpPr>
        <p:spPr>
          <a:xfrm>
            <a:off x="502920" y="2014535"/>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demand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（confirm）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hotel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reservation.</a:t>
            </a:r>
            <a:endParaRPr lang="en-US" altLang="zh-CN" sz="1800" dirty="0"/>
          </a:p>
        </p:txBody>
      </p:sp>
      <p:sp>
        <p:nvSpPr>
          <p:cNvPr id="4" name="QB_5_AN.12_1#953567c5d.blank?pid=2ff2ba300&amp;color=0,55,96&amp;vpa=6&amp;vtp=1&amp;bbb=1"/>
          <p:cNvSpPr/>
          <p:nvPr/>
        </p:nvSpPr>
        <p:spPr>
          <a:xfrm>
            <a:off x="3181826" y="1963100"/>
            <a:ext cx="1347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confirmation</a:t>
            </a:r>
            <a:endParaRPr lang="en-US" altLang="zh-CN" dirty="0"/>
          </a:p>
        </p:txBody>
      </p:sp>
      <p:sp>
        <p:nvSpPr>
          <p:cNvPr id="5" name="QB_5_AS.13_1#953567c5d?pid=2ff2ba300&amp;color=0,55,96&amp;vtp=1&amp;bbb=1"/>
          <p:cNvSpPr/>
          <p:nvPr/>
        </p:nvSpPr>
        <p:spPr>
          <a:xfrm>
            <a:off x="502920" y="241052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设空处位于介词in后，且其后有of短语修饰，应用名词形式。</a:t>
            </a:r>
            <a:endParaRPr lang="en-US" altLang="zh-CN" sz="1800" dirty="0"/>
          </a:p>
        </p:txBody>
      </p:sp>
      <p:sp>
        <p:nvSpPr>
          <p:cNvPr id="6" name="QB_5_BD.14_1#8feb6a5aa?pid=2ff2ba300&amp;color=0,55,96&amp;vtp=1&amp;bbb=1"/>
          <p:cNvSpPr/>
          <p:nvPr/>
        </p:nvSpPr>
        <p:spPr>
          <a:xfrm>
            <a:off x="502920" y="281628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（crowd）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lecture.</a:t>
            </a:r>
            <a:endParaRPr lang="en-US" altLang="zh-CN" sz="1800" dirty="0"/>
          </a:p>
        </p:txBody>
      </p:sp>
      <p:sp>
        <p:nvSpPr>
          <p:cNvPr id="7" name="QB_5_AN.15_1#8feb6a5aa.blank?pid=2ff2ba300&amp;color=0,55,96&amp;vpa=7&amp;vtp=1&amp;bbb=1"/>
          <p:cNvSpPr/>
          <p:nvPr/>
        </p:nvSpPr>
        <p:spPr>
          <a:xfrm>
            <a:off x="2661126" y="2764853"/>
            <a:ext cx="954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crowded</a:t>
            </a:r>
            <a:endParaRPr lang="en-US" altLang="zh-CN" dirty="0"/>
          </a:p>
        </p:txBody>
      </p:sp>
      <p:sp>
        <p:nvSpPr>
          <p:cNvPr id="8" name="QB_5_AS.16_1#8feb6a5aa?pid=2ff2ba300&amp;color=0,55,96&amp;vtp=1&amp;bbb=1"/>
          <p:cNvSpPr/>
          <p:nvPr/>
        </p:nvSpPr>
        <p:spPr>
          <a:xfrm>
            <a:off x="502920" y="322205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句意为：大厅里挤满了想听讲座的学生。be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crowded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为固定搭配，意为“挤满了</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9" name="QB_5_BD.17_1#a9a95aaed?sp=1&amp;pid=2ff2ba300&amp;color=0,55,96&amp;vtp=1&amp;bbb=1"/>
          <p:cNvSpPr/>
          <p:nvPr/>
        </p:nvSpPr>
        <p:spPr>
          <a:xfrm>
            <a:off x="502920" y="363283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40,000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attempt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climb）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Kilimanjaro,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mountain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Africa.</a:t>
            </a:r>
            <a:endParaRPr lang="en-US" altLang="zh-CN" sz="1800" dirty="0"/>
          </a:p>
        </p:txBody>
      </p:sp>
      <p:sp>
        <p:nvSpPr>
          <p:cNvPr id="10" name="QB_5_AN.18_1#a9a95aaed.blank?pid=2ff2ba300&amp;color=0,55,96&amp;vpa=8&amp;vtp=1&amp;bbb=1"/>
          <p:cNvSpPr/>
          <p:nvPr/>
        </p:nvSpPr>
        <p:spPr>
          <a:xfrm>
            <a:off x="4737576" y="3602355"/>
            <a:ext cx="9794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climb</a:t>
            </a:r>
            <a:endParaRPr lang="en-US" altLang="zh-CN" dirty="0"/>
          </a:p>
        </p:txBody>
      </p:sp>
      <p:sp>
        <p:nvSpPr>
          <p:cNvPr id="11" name="QB_5_AS.19_1#a9a95aaed?pid=2ff2ba300&amp;color=0,55,96&amp;vtp=1&amp;bbb=1"/>
          <p:cNvSpPr/>
          <p:nvPr/>
        </p:nvSpPr>
        <p:spPr>
          <a:xfrm>
            <a:off x="502920" y="444760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attempt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sth为固定搭配，意为“试图做某事”。</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BD.20_1#b391f9794?pid=2ff2ba300&amp;color=0,55,96&amp;mp=1&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4.Mary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carefully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English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examination,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first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attempt.</a:t>
            </a:r>
            <a:endParaRPr lang="en-US" altLang="zh-CN" dirty="0"/>
          </a:p>
        </p:txBody>
      </p:sp>
      <p:sp>
        <p:nvSpPr>
          <p:cNvPr id="3" name="QB_5_AN.21_1#b391f9794.blank?pid=2ff2ba300&amp;color=0,55,96&amp;mp=1&amp;vpa=9&amp;vtp=1&amp;bbb=1"/>
          <p:cNvSpPr/>
          <p:nvPr/>
        </p:nvSpPr>
        <p:spPr>
          <a:xfrm>
            <a:off x="483076" y="1876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at</a:t>
            </a:r>
            <a:endParaRPr lang="en-US" altLang="zh-CN" dirty="0"/>
          </a:p>
        </p:txBody>
      </p:sp>
      <p:sp>
        <p:nvSpPr>
          <p:cNvPr id="4" name="QB_5_AS.22_1#b391f9794?pid=2ff2ba300&amp;color=0,55,96&amp;vtp=1&amp;bbb=1"/>
          <p:cNvSpPr/>
          <p:nvPr/>
        </p:nvSpPr>
        <p:spPr>
          <a:xfrm>
            <a:off x="502920" y="232225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attempt为固定搭配，意为“第一次尝试”。</a:t>
            </a:r>
            <a:endParaRPr lang="en-US" altLang="zh-CN" sz="1800" dirty="0"/>
          </a:p>
        </p:txBody>
      </p:sp>
      <p:sp>
        <p:nvSpPr>
          <p:cNvPr id="5" name="QB_5_BD.23_1#231a0c54e?pid=2ff2ba300&amp;color=0,55,96&amp;vtp=1&amp;bbb=1&amp;hb=1"/>
          <p:cNvSpPr/>
          <p:nvPr/>
        </p:nvSpPr>
        <p:spPr>
          <a:xfrm>
            <a:off x="502920" y="2733040"/>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5.A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year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ahead</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6" name="QB_5_AN.24_1#231a0c54e.blank?pid=2ff2ba300&amp;color=0,55,96&amp;vpa=10&amp;vtp=1&amp;bbb=1"/>
          <p:cNvSpPr/>
          <p:nvPr/>
        </p:nvSpPr>
        <p:spPr>
          <a:xfrm>
            <a:off x="4058126" y="2702560"/>
            <a:ext cx="852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failures</a:t>
            </a:r>
            <a:endParaRPr lang="en-US" altLang="zh-CN" dirty="0"/>
          </a:p>
        </p:txBody>
      </p:sp>
      <p:sp>
        <p:nvSpPr>
          <p:cNvPr id="7" name="QB_5_AS.25_1#231a0c54e?pid=2ff2ba300&amp;color=0,55,96&amp;vtp=1&amp;bbb=1&amp;hb=1"/>
          <p:cNvSpPr/>
          <p:nvPr/>
        </p:nvSpPr>
        <p:spPr>
          <a:xfrm>
            <a:off x="502920" y="3562540"/>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句意为：在年末快速地回顾一下成功的事和失败的事将有助于你规划新的一年。根据successes</a:t>
            </a:r>
            <a:r>
              <a:rPr lang="en-US" altLang="zh-CN" sz="1800" b="0" i="0">
                <a:solidFill>
                  <a:srgbClr val="003760"/>
                </a:solidFill>
                <a:latin typeface="Times New Roman" pitchFamily="34" charset="0"/>
                <a:ea typeface="微软雅黑" pitchFamily="34" charset="-122"/>
                <a:cs typeface="Times New Roman" pitchFamily="34" charset="-120"/>
              </a:rPr>
              <a:t>可知，</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设空处应用名词复数形式</a:t>
            </a:r>
            <a:r>
              <a:rPr lang="en-US" altLang="zh-CN" b="0" i="0" dirty="0">
                <a:solidFill>
                  <a:srgbClr val="003760"/>
                </a:solidFill>
                <a:latin typeface="Times New Roman" pitchFamily="34" charset="0"/>
                <a:ea typeface="微软雅黑" pitchFamily="34" charset="-122"/>
                <a:cs typeface="Times New Roman" pitchFamily="34" charset="-120"/>
              </a:rPr>
              <a:t>。failure在此处意为“失败的事”。</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C_4_BD#f316eecf2?pid=a8dbd1a75&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三、完成句子。</a:t>
            </a:r>
            <a:endParaRPr lang="en-US" altLang="zh-CN" sz="2200" dirty="0"/>
          </a:p>
        </p:txBody>
      </p:sp>
      <p:sp>
        <p:nvSpPr>
          <p:cNvPr id="3" name="QB_5_BD.26_1#e408547c2?sp=1&amp;pid=f316eecf2&amp;color=0,55,96&amp;vtp=1&amp;bbb=1"/>
          <p:cNvSpPr/>
          <p:nvPr/>
        </p:nvSpPr>
        <p:spPr>
          <a:xfrm>
            <a:off x="502920" y="200862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1.他迅速切断了电源，阻止了一起意外事故。</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electricity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quickly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4" name="QB_5_AN.27_1#e408547c2.blank?pid=f316eecf2&amp;color=0,55,96&amp;vpa=11&amp;vtp=1&amp;bbb=1"/>
          <p:cNvSpPr/>
          <p:nvPr/>
        </p:nvSpPr>
        <p:spPr>
          <a:xfrm>
            <a:off x="3899440" y="2363590"/>
            <a:ext cx="1144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preventing</a:t>
            </a:r>
            <a:endParaRPr lang="en-US" altLang="zh-CN" dirty="0"/>
          </a:p>
        </p:txBody>
      </p:sp>
      <p:sp>
        <p:nvSpPr>
          <p:cNvPr id="5" name="QB_5_AN.28_1#e408547c2.blank?pid=f316eecf2&amp;color=0,55,96&amp;vpa=12&amp;vtp=1&amp;bbb=1"/>
          <p:cNvSpPr/>
          <p:nvPr/>
        </p:nvSpPr>
        <p:spPr>
          <a:xfrm>
            <a:off x="5194840" y="2376290"/>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a:t>
            </a:r>
            <a:endParaRPr lang="en-US" altLang="zh-CN" dirty="0"/>
          </a:p>
        </p:txBody>
      </p:sp>
      <p:sp>
        <p:nvSpPr>
          <p:cNvPr id="6" name="QB_5_AN.29_1#e408547c2.blank?pid=f316eecf2&amp;color=0,55,96&amp;vpa=13&amp;vtp=1&amp;bbb=1"/>
          <p:cNvSpPr/>
          <p:nvPr/>
        </p:nvSpPr>
        <p:spPr>
          <a:xfrm>
            <a:off x="5715540" y="2376290"/>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accident</a:t>
            </a:r>
            <a:endParaRPr lang="en-US" altLang="zh-CN" dirty="0"/>
          </a:p>
        </p:txBody>
      </p:sp>
      <p:sp>
        <p:nvSpPr>
          <p:cNvPr id="7" name="QB_5_BD.30_1#930eb2072?sp=1&amp;pid=f316eecf2&amp;color=0,55,96&amp;vtp=1&amp;bbb=1"/>
          <p:cNvSpPr/>
          <p:nvPr/>
        </p:nvSpPr>
        <p:spPr>
          <a:xfrm>
            <a:off x="502920" y="28295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2.她到达了火车站，却被告知火车已经开走了。</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station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gone.</a:t>
            </a:r>
            <a:endParaRPr lang="en-US" altLang="zh-CN" sz="1800" dirty="0"/>
          </a:p>
        </p:txBody>
      </p:sp>
      <p:sp>
        <p:nvSpPr>
          <p:cNvPr id="8" name="QB_5_AN.31_1#930eb2072.blank?pid=f316eecf2&amp;color=0,55,96&amp;vpa=14&amp;vtp=1&amp;bbb=1"/>
          <p:cNvSpPr/>
          <p:nvPr/>
        </p:nvSpPr>
        <p:spPr>
          <a:xfrm>
            <a:off x="2756376" y="3184524"/>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only</a:t>
            </a:r>
            <a:endParaRPr lang="en-US" altLang="zh-CN" dirty="0"/>
          </a:p>
        </p:txBody>
      </p:sp>
      <p:sp>
        <p:nvSpPr>
          <p:cNvPr id="9" name="QB_5_AN.32_1#930eb2072.blank?pid=f316eecf2&amp;color=0,55,96&amp;vpa=15&amp;vtp=1&amp;bbb=1"/>
          <p:cNvSpPr/>
          <p:nvPr/>
        </p:nvSpPr>
        <p:spPr>
          <a:xfrm>
            <a:off x="3442176" y="3197224"/>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10" name="QB_5_AN.33_1#930eb2072.blank?pid=f316eecf2&amp;color=0,55,96&amp;vpa=16&amp;vtp=1&amp;bbb=1"/>
          <p:cNvSpPr/>
          <p:nvPr/>
        </p:nvSpPr>
        <p:spPr>
          <a:xfrm>
            <a:off x="3937476" y="3197224"/>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a:t>
            </a:r>
            <a:endParaRPr lang="en-US" altLang="zh-CN" dirty="0"/>
          </a:p>
        </p:txBody>
      </p:sp>
      <p:sp>
        <p:nvSpPr>
          <p:cNvPr id="11" name="QB_5_AN.34_1#930eb2072.blank?pid=f316eecf2&amp;color=0,55,96&amp;vpa=17&amp;vtp=1&amp;bbb=1"/>
          <p:cNvSpPr/>
          <p:nvPr/>
        </p:nvSpPr>
        <p:spPr>
          <a:xfrm>
            <a:off x="4496276" y="3197224"/>
            <a:ext cx="522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told</a:t>
            </a:r>
            <a:endParaRPr lang="en-US" altLang="zh-CN" dirty="0"/>
          </a:p>
        </p:txBody>
      </p:sp>
      <p:sp>
        <p:nvSpPr>
          <p:cNvPr id="12" name="QB_5_BD.35_1#ca63de3e1?sp=1&amp;pid=f316eecf2&amp;color=0,55,96&amp;vtp=1&amp;bbb=1"/>
          <p:cNvSpPr/>
          <p:nvPr/>
        </p:nvSpPr>
        <p:spPr>
          <a:xfrm>
            <a:off x="502920" y="364934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3.那场争吵使他们的友谊结束了。（bring）</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quarrel</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13" name="QB_5_AN.36_1#ca63de3e1.blank?pid=f316eecf2&amp;color=0,55,96&amp;vpa=18&amp;vtp=1&amp;bbb=1"/>
          <p:cNvSpPr/>
          <p:nvPr/>
        </p:nvSpPr>
        <p:spPr>
          <a:xfrm>
            <a:off x="1791176" y="4004310"/>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brought</a:t>
            </a:r>
            <a:endParaRPr lang="en-US" altLang="zh-CN" dirty="0"/>
          </a:p>
        </p:txBody>
      </p:sp>
      <p:sp>
        <p:nvSpPr>
          <p:cNvPr id="14" name="QB_5_AN.37_1#ca63de3e1.blank?pid=f316eecf2&amp;color=0,55,96&amp;vpa=19&amp;vtp=1&amp;bbb=1"/>
          <p:cNvSpPr/>
          <p:nvPr/>
        </p:nvSpPr>
        <p:spPr>
          <a:xfrm>
            <a:off x="2794476" y="4017010"/>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their</a:t>
            </a:r>
            <a:endParaRPr lang="en-US" altLang="zh-CN" dirty="0"/>
          </a:p>
        </p:txBody>
      </p:sp>
      <p:sp>
        <p:nvSpPr>
          <p:cNvPr id="15" name="QB_5_AN.38_1#ca63de3e1.blank?pid=f316eecf2&amp;color=0,55,96&amp;vpa=20&amp;vtp=1&amp;bbb=1"/>
          <p:cNvSpPr/>
          <p:nvPr/>
        </p:nvSpPr>
        <p:spPr>
          <a:xfrm>
            <a:off x="3518376" y="4004310"/>
            <a:ext cx="1093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friendship</a:t>
            </a:r>
            <a:endParaRPr lang="en-US" altLang="zh-CN" dirty="0"/>
          </a:p>
        </p:txBody>
      </p:sp>
      <p:sp>
        <p:nvSpPr>
          <p:cNvPr id="16" name="QB_5_AN.39_1#ca63de3e1.blank?pid=f316eecf2&amp;color=0,55,96&amp;vpa=21&amp;vtp=1&amp;bbb=1"/>
          <p:cNvSpPr/>
          <p:nvPr/>
        </p:nvSpPr>
        <p:spPr>
          <a:xfrm>
            <a:off x="4750276" y="401701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17" name="QB_5_AN.40_1#ca63de3e1.blank?pid=f316eecf2&amp;color=0,55,96&amp;vpa=22&amp;vtp=1&amp;bbb=1"/>
          <p:cNvSpPr/>
          <p:nvPr/>
        </p:nvSpPr>
        <p:spPr>
          <a:xfrm>
            <a:off x="5245576" y="4017010"/>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a:t>
            </a:r>
            <a:endParaRPr lang="en-US" altLang="zh-CN" dirty="0"/>
          </a:p>
        </p:txBody>
      </p:sp>
      <p:sp>
        <p:nvSpPr>
          <p:cNvPr id="18" name="QB_5_AN.41_1#ca63de3e1.blank?pid=f316eecf2&amp;color=0,55,96&amp;vpa=23&amp;vtp=1&amp;bbb=1"/>
          <p:cNvSpPr/>
          <p:nvPr/>
        </p:nvSpPr>
        <p:spPr>
          <a:xfrm>
            <a:off x="5817076" y="4017010"/>
            <a:ext cx="496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end</a:t>
            </a:r>
            <a:endParaRPr lang="en-US" altLang="zh-CN" dirty="0"/>
          </a:p>
        </p:txBody>
      </p:sp>
      <p:sp>
        <p:nvSpPr>
          <p:cNvPr id="19" name="QB_5_BD.42_1#a002bb7ca?sp=1&amp;pid=f316eecf2&amp;color=0,55,96&amp;vtp=1&amp;bbb=1"/>
          <p:cNvSpPr/>
          <p:nvPr/>
        </p:nvSpPr>
        <p:spPr>
          <a:xfrm>
            <a:off x="502920" y="446913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4.这次大会超出了我的预期。</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conference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beyond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20" name="QB_5_AN.43_1#a002bb7ca.blank?pid=f316eecf2&amp;color=0,55,96&amp;vpa=24&amp;vtp=1&amp;bbb=1"/>
          <p:cNvSpPr/>
          <p:nvPr/>
        </p:nvSpPr>
        <p:spPr>
          <a:xfrm>
            <a:off x="3365976" y="4836795"/>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what</a:t>
            </a:r>
            <a:endParaRPr lang="en-US" altLang="zh-CN" dirty="0"/>
          </a:p>
        </p:txBody>
      </p:sp>
      <p:sp>
        <p:nvSpPr>
          <p:cNvPr id="21" name="QB_5_AN.44_1#a002bb7ca.blank?pid=f316eecf2&amp;color=0,55,96&amp;vpa=25&amp;vtp=1"/>
          <p:cNvSpPr/>
          <p:nvPr/>
        </p:nvSpPr>
        <p:spPr>
          <a:xfrm>
            <a:off x="4115276" y="4836795"/>
            <a:ext cx="242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a:t>
            </a:r>
            <a:endParaRPr lang="en-US" altLang="zh-CN" dirty="0"/>
          </a:p>
        </p:txBody>
      </p:sp>
      <p:sp>
        <p:nvSpPr>
          <p:cNvPr id="22" name="QB_5_AN.45_1#a002bb7ca.blank?pid=f316eecf2&amp;color=0,55,96&amp;vpa=26&amp;vtp=1&amp;bbb=1"/>
          <p:cNvSpPr/>
          <p:nvPr/>
        </p:nvSpPr>
        <p:spPr>
          <a:xfrm>
            <a:off x="4508976" y="4836795"/>
            <a:ext cx="496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had</a:t>
            </a:r>
            <a:endParaRPr lang="en-US" altLang="zh-CN" dirty="0"/>
          </a:p>
        </p:txBody>
      </p:sp>
      <p:sp>
        <p:nvSpPr>
          <p:cNvPr id="23" name="QB_5_AN.46_1#a002bb7ca.blank?pid=f316eecf2&amp;color=0,55,96&amp;vpa=27&amp;vtp=1&amp;bbb=1"/>
          <p:cNvSpPr/>
          <p:nvPr/>
        </p:nvSpPr>
        <p:spPr>
          <a:xfrm>
            <a:off x="5182076" y="4824095"/>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expected</a:t>
            </a:r>
            <a:endParaRPr lang="en-US" altLang="zh-CN" dirty="0"/>
          </a:p>
        </p:txBody>
      </p:sp>
      <p:sp>
        <p:nvSpPr>
          <p:cNvPr id="24" name="QB_5_BD.47_1#a080f6d05?sp=1&amp;pid=f316eecf2&amp;color=0,55,96&amp;vtp=1&amp;bbb=1"/>
          <p:cNvSpPr/>
          <p:nvPr/>
        </p:nvSpPr>
        <p:spPr>
          <a:xfrm>
            <a:off x="502920" y="528891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5.让我印象最深刻的是我的家乡变化很大。</a:t>
            </a:r>
            <a:endParaRPr lang="en-US" altLang="zh-CN" sz="1800" dirty="0"/>
          </a:p>
          <a:p>
            <a:pPr>
              <a:lnSpc>
                <a:spcPts val="31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endParaRPr lang="en-US" altLang="zh-CN" sz="1800" dirty="0"/>
          </a:p>
        </p:txBody>
      </p:sp>
      <p:sp>
        <p:nvSpPr>
          <p:cNvPr id="25" name="QB_5_AN.48_1#a080f6d05.blank?pid=f316eecf2&amp;color=0,55,96&amp;vpa=28&amp;vtp=1&amp;bbb=1"/>
          <p:cNvSpPr/>
          <p:nvPr/>
        </p:nvSpPr>
        <p:spPr>
          <a:xfrm>
            <a:off x="495776" y="5656580"/>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What</a:t>
            </a:r>
            <a:endParaRPr lang="en-US" altLang="zh-CN" dirty="0"/>
          </a:p>
        </p:txBody>
      </p:sp>
      <p:sp>
        <p:nvSpPr>
          <p:cNvPr id="26" name="QB_5_AN.49_1#a080f6d05.blank?pid=f316eecf2&amp;color=0,55,96&amp;vpa=29&amp;vtp=1&amp;bbb=1"/>
          <p:cNvSpPr/>
          <p:nvPr/>
        </p:nvSpPr>
        <p:spPr>
          <a:xfrm>
            <a:off x="1321276" y="5643880"/>
            <a:ext cx="1068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impresses</a:t>
            </a:r>
            <a:endParaRPr lang="en-US" altLang="zh-CN" dirty="0"/>
          </a:p>
        </p:txBody>
      </p:sp>
      <p:sp>
        <p:nvSpPr>
          <p:cNvPr id="27" name="QB_5_AN.50_1#a080f6d05.blank?pid=f316eecf2&amp;color=0,55,96&amp;vpa=30&amp;vtp=1&amp;bbb=1"/>
          <p:cNvSpPr/>
          <p:nvPr/>
        </p:nvSpPr>
        <p:spPr>
          <a:xfrm>
            <a:off x="2540476" y="5656580"/>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a:t>
            </a:r>
            <a:endParaRPr lang="en-US" altLang="zh-CN" dirty="0"/>
          </a:p>
        </p:txBody>
      </p:sp>
      <p:sp>
        <p:nvSpPr>
          <p:cNvPr id="28" name="QB_5_AN.51_1#a080f6d05.blank?pid=f316eecf2&amp;color=0,55,96&amp;vpa=31&amp;vtp=1&amp;bbb=1"/>
          <p:cNvSpPr/>
          <p:nvPr/>
        </p:nvSpPr>
        <p:spPr>
          <a:xfrm>
            <a:off x="3150076" y="5656580"/>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most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8" grpId="0" build="p" animBg="1"/>
      <p:bldP spid="9" grpId="0" build="p" animBg="1"/>
      <p:bldP spid="10" grpId="0" build="p" animBg="1"/>
      <p:bldP spid="11" grpId="0" build="p" animBg="1"/>
      <p:bldP spid="13" grpId="0" build="p" animBg="1"/>
      <p:bldP spid="14" grpId="0" build="p" animBg="1"/>
      <p:bldP spid="15" grpId="0" build="p" animBg="1"/>
      <p:bldP spid="16" grpId="0" build="p" animBg="1"/>
      <p:bldP spid="17" grpId="0" build="p" animBg="1"/>
      <p:bldP spid="18" grpId="0" build="p" animBg="1"/>
      <p:bldP spid="20" grpId="0" build="p" animBg="1"/>
      <p:bldP spid="21" grpId="0" build="p" animBg="1"/>
      <p:bldP spid="22" grpId="0" build="p" animBg="1"/>
      <p:bldP spid="23" grpId="0" build="p" animBg="1"/>
      <p:bldP spid="25" grpId="0" build="p" animBg="1"/>
      <p:bldP spid="26" grpId="0" build="p" animBg="1"/>
      <p:bldP spid="27" grpId="0" build="p" animBg="1"/>
      <p:bldP spid="2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C_4_BD#aff1aff5a?pid=a8dbd1a75&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四、课文语法填空。</a:t>
            </a:r>
            <a:endParaRPr lang="en-US" altLang="zh-CN" sz="2200" dirty="0"/>
          </a:p>
        </p:txBody>
      </p:sp>
      <p:sp>
        <p:nvSpPr>
          <p:cNvPr id="3" name="QM_5_BD.52_1#73d5f866b?pid=aff1aff5a&amp;color=0,55,96&amp;vtp=1&amp;bbb=1"/>
          <p:cNvSpPr/>
          <p:nvPr/>
        </p:nvSpPr>
        <p:spPr>
          <a:xfrm>
            <a:off x="502920" y="2014535"/>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hundreds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Qomolangma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endParaRPr lang="en-US" altLang="zh-CN" sz="1800" dirty="0"/>
          </a:p>
        </p:txBody>
      </p:sp>
      <p:sp>
        <p:nvSpPr>
          <p:cNvPr id="4" name="QM_5_BD.52_2#73d5f866b?sp=1&amp;pid=aff1aff5a&amp;color=0,55,96&amp;vtp=1&amp;bbb=1&amp;hb=1"/>
          <p:cNvSpPr/>
          <p:nvPr/>
        </p:nvSpPr>
        <p:spPr>
          <a:xfrm>
            <a:off x="502920" y="241554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knew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（risk）.For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them</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feel</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powerful.</a:t>
            </a:r>
            <a:endParaRPr lang="en-US" altLang="zh-CN" dirty="0"/>
          </a:p>
        </p:txBody>
      </p:sp>
      <p:sp>
        <p:nvSpPr>
          <p:cNvPr id="5" name="QM_5_BD.52_3#73d5f866b?sp=1&amp;pid=aff1aff5a&amp;color=0,55,96&amp;vtp=1&amp;bbb=1&amp;hb=1"/>
          <p:cNvSpPr/>
          <p:nvPr/>
        </p:nvSpPr>
        <p:spPr>
          <a:xfrm>
            <a:off x="502920" y="3235325"/>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George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Mallory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climber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1924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Qomolangma.</a:t>
            </a: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known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succeeded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Qomolangma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Arnette,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climbed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Qomolangma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thousand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unique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depends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7.</a:t>
            </a:r>
            <a:r>
              <a:rPr lang="en-US" altLang="zh-CN" i="0">
                <a:solidFill>
                  <a:srgbClr val="003760"/>
                </a:solidFill>
                <a:latin typeface="SimSun" pitchFamily="34" charset="0"/>
                <a:ea typeface="SimSun" pitchFamily="34" charset="-122"/>
                <a:cs typeface="SimSun" pitchFamily="34" charset="-120"/>
              </a:rPr>
              <a:t>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physical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mental</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8.</a:t>
            </a:r>
            <a:r>
              <a:rPr lang="en-US" altLang="zh-CN" i="0">
                <a:solidFill>
                  <a:srgbClr val="003760"/>
                </a:solidFill>
                <a:latin typeface="SimSun" pitchFamily="34" charset="0"/>
                <a:ea typeface="SimSun" pitchFamily="34" charset="-122"/>
                <a:cs typeface="SimSun" pitchFamily="34" charset="-120"/>
              </a:rPr>
              <a:t>__________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（tough）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push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give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up.”</a:t>
            </a:r>
            <a:endParaRPr lang="en-US" altLang="zh-CN" dirty="0"/>
          </a:p>
        </p:txBody>
      </p:sp>
      <p:sp>
        <p:nvSpPr>
          <p:cNvPr id="6" name="QM_5_AN.53_1#73d5f866b.blank?pid=aff1aff5a&amp;color=0,55,96&amp;vpa=32&amp;vtp=1&amp;bbb=1"/>
          <p:cNvSpPr/>
          <p:nvPr/>
        </p:nvSpPr>
        <p:spPr>
          <a:xfrm>
            <a:off x="5349399" y="2385060"/>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risks</a:t>
            </a:r>
            <a:endParaRPr lang="en-US" altLang="zh-CN" dirty="0"/>
          </a:p>
        </p:txBody>
      </p:sp>
      <p:sp>
        <p:nvSpPr>
          <p:cNvPr id="7" name="QM_5_AN.54_1#73d5f866b.blank?pid=aff1aff5a&amp;color=0,55,96&amp;vpa=33&amp;vtp=1&amp;bbb=1"/>
          <p:cNvSpPr/>
          <p:nvPr/>
        </p:nvSpPr>
        <p:spPr>
          <a:xfrm>
            <a:off x="6670198" y="3192145"/>
            <a:ext cx="9667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enjoy</a:t>
            </a:r>
            <a:endParaRPr lang="en-US" altLang="zh-CN" dirty="0"/>
          </a:p>
        </p:txBody>
      </p:sp>
      <p:sp>
        <p:nvSpPr>
          <p:cNvPr id="8" name="QM_5_AN.55_1#73d5f866b.blank?pid=aff1aff5a&amp;color=0,55,96&amp;vpa=34&amp;vtp=1&amp;bbb=1"/>
          <p:cNvSpPr/>
          <p:nvPr/>
        </p:nvSpPr>
        <p:spPr>
          <a:xfrm>
            <a:off x="4540726" y="3611245"/>
            <a:ext cx="14493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climbing</a:t>
            </a:r>
            <a:endParaRPr lang="en-US" altLang="zh-CN" dirty="0"/>
          </a:p>
        </p:txBody>
      </p:sp>
      <p:sp>
        <p:nvSpPr>
          <p:cNvPr id="9" name="QM_5_AN.56_1#73d5f866b.blank?pid=aff1aff5a&amp;color=0,55,96&amp;vpa=35&amp;vtp=1&amp;bbb=1"/>
          <p:cNvSpPr/>
          <p:nvPr/>
        </p:nvSpPr>
        <p:spPr>
          <a:xfrm>
            <a:off x="8706325" y="3623945"/>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It</a:t>
            </a:r>
            <a:endParaRPr lang="en-US" altLang="zh-CN" dirty="0"/>
          </a:p>
        </p:txBody>
      </p:sp>
      <p:sp>
        <p:nvSpPr>
          <p:cNvPr id="10" name="QM_5_AN.57_1#73d5f866b.blank?pid=aff1aff5a&amp;color=0,55,96&amp;vpa=36&amp;vtp=1&amp;bbb=1"/>
          <p:cNvSpPr/>
          <p:nvPr/>
        </p:nvSpPr>
        <p:spPr>
          <a:xfrm>
            <a:off x="9684225" y="4043045"/>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who</a:t>
            </a:r>
            <a:endParaRPr lang="en-US" altLang="zh-CN" dirty="0"/>
          </a:p>
        </p:txBody>
      </p:sp>
      <p:sp>
        <p:nvSpPr>
          <p:cNvPr id="11" name="QM_5_AN.58_1#73d5f866b.blank?pid=aff1aff5a&amp;color=0,55,96&amp;vpa=37&amp;vtp=1&amp;bbb=1"/>
          <p:cNvSpPr/>
          <p:nvPr/>
        </p:nvSpPr>
        <p:spPr>
          <a:xfrm>
            <a:off x="4130516" y="5300345"/>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
        <p:nvSpPr>
          <p:cNvPr id="12" name="QM_5_AN.59_1#73d5f866b.blank?pid=aff1aff5a&amp;color=0,55,96&amp;vpa=38&amp;vtp=1&amp;bbb=1"/>
          <p:cNvSpPr/>
          <p:nvPr/>
        </p:nvSpPr>
        <p:spPr>
          <a:xfrm>
            <a:off x="654526" y="5685790"/>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on/upon</a:t>
            </a:r>
            <a:endParaRPr lang="en-US" altLang="zh-CN" dirty="0"/>
          </a:p>
        </p:txBody>
      </p:sp>
      <p:sp>
        <p:nvSpPr>
          <p:cNvPr id="13" name="QM_5_AN.60_1#73d5f866b.blank?pid=aff1aff5a&amp;color=0,55,96&amp;vpa=39&amp;vtp=1&amp;bbb=1"/>
          <p:cNvSpPr/>
          <p:nvPr/>
        </p:nvSpPr>
        <p:spPr>
          <a:xfrm>
            <a:off x="4331176" y="5685790"/>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toughness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1556</Words>
  <Application>Microsoft Office PowerPoint</Application>
  <PresentationFormat>宽屏</PresentationFormat>
  <Paragraphs>196</Paragraphs>
  <Slides>16</Slides>
  <Notes>16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Arial (正文)</vt:lpstr>
      <vt:lpstr>仿宋</vt:lpstr>
      <vt:lpstr>SimSun</vt:lpstr>
      <vt:lpstr>微软雅黑</vt:lpstr>
      <vt:lpstr>印品黑体</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2024-10-09T04:12:55Z</dcterms:created>
  <dcterms:modified xsi:type="dcterms:W3CDTF">2024-10-09T05:22:07Z</dcterms:modified>
  <cp:category/>
  <cp:contentStatus/>
</cp:coreProperties>
</file>